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9886386-F24B-4C38-9FEB-B1A92F193951}">
  <a:tblStyle styleId="{89886386-F24B-4C38-9FEB-B1A92F19395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fill>
          <a:solidFill>
            <a:schemeClr val="dk1">
              <a:alpha val="20000"/>
            </a:schemeClr>
          </a:solidFill>
        </a:fill>
      </a:tcStyle>
    </a:band1H>
    <a:band1V>
      <a:tcStyle>
        <a:fill>
          <a:solidFill>
            <a:schemeClr val="dk1">
              <a:alpha val="20000"/>
            </a:schemeClr>
          </a:solidFill>
        </a:fill>
      </a:tcStyle>
    </a:band1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5" Type="http://schemas.openxmlformats.org/officeDocument/2006/relationships/image" Target="../media/image06.jpg"/><Relationship Id="rId6" Type="http://schemas.openxmlformats.org/officeDocument/2006/relationships/image" Target="../media/image01.jpg"/><Relationship Id="rId7" Type="http://schemas.openxmlformats.org/officeDocument/2006/relationships/image" Target="../media/image14.jpg"/><Relationship Id="rId8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Relationship Id="rId4" Type="http://schemas.openxmlformats.org/officeDocument/2006/relationships/image" Target="../media/image03.jpg"/><Relationship Id="rId5" Type="http://schemas.openxmlformats.org/officeDocument/2006/relationships/image" Target="../media/image12.jpg"/><Relationship Id="rId6" Type="http://schemas.openxmlformats.org/officeDocument/2006/relationships/image" Target="../media/image0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jpg"/><Relationship Id="rId4" Type="http://schemas.openxmlformats.org/officeDocument/2006/relationships/image" Target="../media/image08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17.jpg"/><Relationship Id="rId7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5.jpg"/><Relationship Id="rId8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Relationship Id="rId5" Type="http://schemas.openxmlformats.org/officeDocument/2006/relationships/image" Target="../media/image23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Relationship Id="rId4" Type="http://schemas.openxmlformats.org/officeDocument/2006/relationships/image" Target="../media/image37.jpg"/><Relationship Id="rId5" Type="http://schemas.openxmlformats.org/officeDocument/2006/relationships/image" Target="../media/image35.jpg"/><Relationship Id="rId6" Type="http://schemas.openxmlformats.org/officeDocument/2006/relationships/image" Target="../media/image44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39.jpg"/><Relationship Id="rId5" Type="http://schemas.openxmlformats.org/officeDocument/2006/relationships/image" Target="../media/image42.jpg"/><Relationship Id="rId6" Type="http://schemas.openxmlformats.org/officeDocument/2006/relationships/image" Target="../media/image38.jpg"/><Relationship Id="rId7" Type="http://schemas.openxmlformats.org/officeDocument/2006/relationships/image" Target="../media/image43.jpg"/><Relationship Id="rId8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112403" y="683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로마</a:t>
            </a:r>
          </a:p>
        </p:txBody>
      </p:sp>
      <p:graphicFrame>
        <p:nvGraphicFramePr>
          <p:cNvPr id="85" name="Shape 85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황금 성 십자가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검투사의 청동투구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엠포라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네로 주화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메두사 머리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황금 피불라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m1.daumcdn.net/cfile219/image/1326D9154AEF4D1A1435A8" id="86" name="Shape 86"/>
          <p:cNvPicPr preferRelativeResize="0"/>
          <p:nvPr/>
        </p:nvPicPr>
        <p:blipFill rotWithShape="1">
          <a:blip r:embed="rId3">
            <a:alphaModFix/>
          </a:blip>
          <a:srcRect b="0" l="0" r="0" t="2539"/>
          <a:stretch/>
        </p:blipFill>
        <p:spPr>
          <a:xfrm>
            <a:off x="469435" y="1574800"/>
            <a:ext cx="1736483" cy="165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.hankookilbo.com/i.aspx?Guid=740c8e42526042baab96b5b9cc60839e&amp;Month=20141208&amp;size=400" id="87" name="Shape 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0453" y="1176866"/>
            <a:ext cx="1465193" cy="2446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1.uf.tistory.com/image/110564314CD492FE399FAB" id="88" name="Shape 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4051" y="1719305"/>
            <a:ext cx="1815243" cy="121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40.uf.daum.net/image/2138E2355294B4BC1DBF67" id="89" name="Shape 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7532" y="1812353"/>
            <a:ext cx="1770920" cy="1015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21.uf.daum.net/image/171D7341500E80F40283B2" id="90" name="Shape 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6690" y="1574800"/>
            <a:ext cx="1806494" cy="157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1421" y="1124773"/>
            <a:ext cx="1729444" cy="218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12403" y="683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영국</a:t>
            </a:r>
          </a:p>
        </p:txBody>
      </p:sp>
      <p:graphicFrame>
        <p:nvGraphicFramePr>
          <p:cNvPr id="97" name="Shape 97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조지 4세 왕관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왕의 의복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고대 금 목걸이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성 유물함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img.ezday.co.kr/cache/board/2011/01/03/9cc87f9c4812b349a786f41b3bba7d89.jpg"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502" y="1715424"/>
            <a:ext cx="1759523" cy="1225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1.ruliweb.daumcdn.net/uf/image/U01/ruliweb/54FB9589452F460002"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2002" y="1303866"/>
            <a:ext cx="1797995" cy="20489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영국 보물에 대한 이미지 검색결과" id="100" name="Shape 100"/>
          <p:cNvPicPr preferRelativeResize="0"/>
          <p:nvPr/>
        </p:nvPicPr>
        <p:blipFill rotWithShape="1">
          <a:blip r:embed="rId5">
            <a:alphaModFix/>
          </a:blip>
          <a:srcRect b="0" l="5550" r="8266" t="7521"/>
          <a:stretch/>
        </p:blipFill>
        <p:spPr>
          <a:xfrm>
            <a:off x="4233375" y="1783157"/>
            <a:ext cx="1759168" cy="1391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1.daumcdn.net/news/201011/17/ked/20101117152504161.jpeg" id="101" name="Shape 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6480" y="1372523"/>
            <a:ext cx="1820358" cy="221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12403" y="68317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이집트</a:t>
            </a:r>
          </a:p>
        </p:txBody>
      </p:sp>
      <p:graphicFrame>
        <p:nvGraphicFramePr>
          <p:cNvPr id="107" name="Shape 107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투탕카멘 마스크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투탕카멘 향갑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투탕카멘 왕좌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보트를 탄 왕의 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카노프스 단지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투탕카멘 장식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이집트 유명한 보물에 대한 이미지 검색결과"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93" y="1080696"/>
            <a:ext cx="1793275" cy="2501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005.radikal.ru/i211/1009/21/216a1619afc7.jpg"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269" y="1513925"/>
            <a:ext cx="1579611" cy="1634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56.radikal.ru/i153/1009/b7/67b1a379aed4.jpg" id="110" name="Shape 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080" y="1300832"/>
            <a:ext cx="1613194" cy="2067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39.uf.daum.net/image/194F440C4B6C36892FA5CE" id="111" name="Shape 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35567" y="1239228"/>
            <a:ext cx="1707744" cy="2184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17.uf.daum.net/image/1366754350AB00D73DE4A8" id="112" name="Shape 112"/>
          <p:cNvPicPr preferRelativeResize="0"/>
          <p:nvPr/>
        </p:nvPicPr>
        <p:blipFill rotWithShape="1">
          <a:blip r:embed="rId7">
            <a:alphaModFix/>
          </a:blip>
          <a:srcRect b="0" l="5049" r="6260" t="0"/>
          <a:stretch/>
        </p:blipFill>
        <p:spPr>
          <a:xfrm>
            <a:off x="7933703" y="1699269"/>
            <a:ext cx="1803511" cy="153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8">
            <a:alphaModFix/>
          </a:blip>
          <a:srcRect b="0" l="47" r="45404" t="0"/>
          <a:stretch/>
        </p:blipFill>
        <p:spPr>
          <a:xfrm>
            <a:off x="6070103" y="986990"/>
            <a:ext cx="1765247" cy="268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112403" y="683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인도</a:t>
            </a:r>
          </a:p>
        </p:txBody>
      </p:sp>
      <p:graphicFrame>
        <p:nvGraphicFramePr>
          <p:cNvPr id="119" name="Shape 119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도둑맞은 반지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지도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시바신의 신상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가네샤 탈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힌두교 의식 법구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www.valuewalk.com/wp-content/uploads/2014/05/India-Tipu-Sultan-ring.jpg" id="120" name="Shape 120"/>
          <p:cNvPicPr preferRelativeResize="0"/>
          <p:nvPr/>
        </p:nvPicPr>
        <p:blipFill rotWithShape="1">
          <a:blip r:embed="rId3">
            <a:alphaModFix/>
          </a:blip>
          <a:srcRect b="0" l="18215" r="21207" t="0"/>
          <a:stretch/>
        </p:blipFill>
        <p:spPr>
          <a:xfrm>
            <a:off x="469435" y="1594525"/>
            <a:ext cx="1726775" cy="1521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메카 방향과 거리를 알려주는 지도.-'이슬람의 보물 - 알 사바 왕실 컬렉션전'" id="121" name="Shape 121"/>
          <p:cNvPicPr preferRelativeResize="0"/>
          <p:nvPr/>
        </p:nvPicPr>
        <p:blipFill rotWithShape="1">
          <a:blip r:embed="rId4">
            <a:alphaModFix/>
          </a:blip>
          <a:srcRect b="35874" l="3101" r="4704" t="1250"/>
          <a:stretch/>
        </p:blipFill>
        <p:spPr>
          <a:xfrm>
            <a:off x="2284656" y="1689186"/>
            <a:ext cx="1843077" cy="1426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10.uf.tistory.com/image/145922194BB807BA161324" id="122" name="Shape 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0008" y="1354158"/>
            <a:ext cx="1711635" cy="209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nunghwa.org/xe/files/attach/images/355/057/015/b42b6a62c882b396631b72be35e24e07.jpg" id="123" name="Shape 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236" y="1594525"/>
            <a:ext cx="1765655" cy="1820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11.uf.daum.net/R400x0/15764C244B46EB76823232" id="124" name="Shape 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5684643" y="1439402"/>
            <a:ext cx="2584499" cy="1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12403" y="683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일본</a:t>
            </a:r>
          </a:p>
        </p:txBody>
      </p:sp>
      <p:graphicFrame>
        <p:nvGraphicFramePr>
          <p:cNvPr id="130" name="Shape 130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와지마 칠기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동환 갑옷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토우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의례용 왕의 의상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조몬 시대의 항아리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/>
                        <a:t>청자동녀형연적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takaraya-japan.com/image/dish-redMtfuji-big2.jpg"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433" y="1507154"/>
            <a:ext cx="1469432" cy="15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9738" y="1143042"/>
            <a:ext cx="1763637" cy="232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9642" y="1981118"/>
            <a:ext cx="1646136" cy="1234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res.heraldm.com/content/image/2014/12/04/20141204001264_0.jpg" id="134" name="Shape 134"/>
          <p:cNvPicPr preferRelativeResize="0"/>
          <p:nvPr/>
        </p:nvPicPr>
        <p:blipFill rotWithShape="1">
          <a:blip r:embed="rId6">
            <a:alphaModFix/>
          </a:blip>
          <a:srcRect b="9185" l="0" r="0" t="9673"/>
          <a:stretch/>
        </p:blipFill>
        <p:spPr>
          <a:xfrm>
            <a:off x="6040962" y="1615570"/>
            <a:ext cx="1841711" cy="1779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s13.blog.daum.net/image/14/blog/2008/07/04/15/37/486dc5213a905&amp;filename=%E3%85%813.jpg" id="135" name="Shape 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5525" y="1615570"/>
            <a:ext cx="1730342" cy="1636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4.jpg"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06475" y="1288861"/>
            <a:ext cx="1700307" cy="20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112403" y="683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중국</a:t>
            </a:r>
          </a:p>
        </p:txBody>
      </p:sp>
      <p:graphicFrame>
        <p:nvGraphicFramePr>
          <p:cNvPr id="142" name="Shape 142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법랑채묘 금녹양문변평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장신궁등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채색 토기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불함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비단 황제 의복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당삼채 장식용 말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www.kcaa.kr/admin/data/webedit/20150102123624_agpuabkh.pn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00" y="1894824"/>
            <a:ext cx="1682591" cy="1754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33.uf.daum.net/image/2154283D5573BCF617007B" id="144" name="Shape 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9532" y="1619211"/>
            <a:ext cx="1769867" cy="2236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nrider.web2002.kr/company/img/gallery_img03.jpg" id="145" name="Shape 145"/>
          <p:cNvPicPr preferRelativeResize="0"/>
          <p:nvPr/>
        </p:nvPicPr>
        <p:blipFill rotWithShape="1">
          <a:blip r:embed="rId5">
            <a:alphaModFix/>
          </a:blip>
          <a:srcRect b="0" l="0" r="51902" t="0"/>
          <a:stretch/>
        </p:blipFill>
        <p:spPr>
          <a:xfrm>
            <a:off x="9941831" y="1894824"/>
            <a:ext cx="1592868" cy="1906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unrider.web2002.kr/company/img/gallery_img04.jpg" id="146" name="Shape 146"/>
          <p:cNvPicPr preferRelativeResize="0"/>
          <p:nvPr/>
        </p:nvPicPr>
        <p:blipFill rotWithShape="1">
          <a:blip r:embed="rId6">
            <a:alphaModFix/>
          </a:blip>
          <a:srcRect b="0" l="0" r="51205" t="0"/>
          <a:stretch/>
        </p:blipFill>
        <p:spPr>
          <a:xfrm>
            <a:off x="7945029" y="1784274"/>
            <a:ext cx="1781160" cy="1864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s13.blog.daum.net/image/27/blog/2008/11/20/10/55/4924c2956473d" id="147" name="Shape 147"/>
          <p:cNvPicPr preferRelativeResize="0"/>
          <p:nvPr/>
        </p:nvPicPr>
        <p:blipFill rotWithShape="1">
          <a:blip r:embed="rId7">
            <a:alphaModFix/>
          </a:blip>
          <a:srcRect b="53284" l="0" r="0" t="0"/>
          <a:stretch/>
        </p:blipFill>
        <p:spPr>
          <a:xfrm>
            <a:off x="6076821" y="1619211"/>
            <a:ext cx="1769710" cy="1899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SPACE=5" id="148" name="Shape 1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9632" y="1545973"/>
            <a:ext cx="1640464" cy="210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112403" y="68317"/>
            <a:ext cx="11079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페르시아</a:t>
            </a:r>
          </a:p>
        </p:txBody>
      </p:sp>
      <p:graphicFrame>
        <p:nvGraphicFramePr>
          <p:cNvPr id="154" name="Shape 154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사자장식 뿔잔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쌍사자 장식 팔찌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동물머리 장식 단검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흑소 모양의 주자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바빌로니아인 세계지도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기둥 장식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boomup.chosun.com/site/data/img_dir/2008/10/06/2008100601373_0.jpg" id="155" name="Shape 155"/>
          <p:cNvPicPr preferRelativeResize="0"/>
          <p:nvPr/>
        </p:nvPicPr>
        <p:blipFill rotWithShape="1">
          <a:blip r:embed="rId3">
            <a:alphaModFix/>
          </a:blip>
          <a:srcRect b="0" l="50169" r="0" t="0"/>
          <a:stretch/>
        </p:blipFill>
        <p:spPr>
          <a:xfrm>
            <a:off x="413887" y="1134533"/>
            <a:ext cx="1821313" cy="2619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onga.com/photo/news/200804/200804050094.jpg"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5096" y="1670121"/>
            <a:ext cx="1693769" cy="1699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s12.blog.daum.net/image/30/blog/2008/04/23/09/20/480e80da2ab7e&amp;filename=2.jpg" id="157" name="Shape 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339" y="1025891"/>
            <a:ext cx="1317176" cy="283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6">
            <a:alphaModFix/>
          </a:blip>
          <a:srcRect b="32695" l="69638" r="20144" t="26609"/>
          <a:stretch/>
        </p:blipFill>
        <p:spPr>
          <a:xfrm>
            <a:off x="7965646" y="1470582"/>
            <a:ext cx="1724751" cy="19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2566" y="1321925"/>
            <a:ext cx="1662091" cy="233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57361" y="1914872"/>
            <a:ext cx="1736125" cy="12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12403" y="6831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</a:t>
            </a:r>
          </a:p>
        </p:txBody>
      </p:sp>
      <p:graphicFrame>
        <p:nvGraphicFramePr>
          <p:cNvPr id="166" name="Shape 166"/>
          <p:cNvGraphicFramePr/>
          <p:nvPr/>
        </p:nvGraphicFramePr>
        <p:xfrm>
          <a:off x="389459" y="778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{89886386-F24B-4C38-9FEB-B1A92F193951}</a:tableStyleId>
              </a:tblPr>
              <a:tblGrid>
                <a:gridCol w="1878200"/>
                <a:gridCol w="1878200"/>
                <a:gridCol w="1878200"/>
                <a:gridCol w="1878200"/>
                <a:gridCol w="1878200"/>
                <a:gridCol w="1878200"/>
              </a:tblGrid>
              <a:tr h="326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백제 금동 대향로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청자상감운학문매병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반가사유상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감은사터동탑사리갖춤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부부총 귀걸이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관 꾸미개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http://cfile29.uf.tistory.com/image/145989504FCF5A7F2C2133" id="167" name="Shape 167"/>
          <p:cNvPicPr preferRelativeResize="0"/>
          <p:nvPr/>
        </p:nvPicPr>
        <p:blipFill rotWithShape="1">
          <a:blip r:embed="rId3">
            <a:alphaModFix/>
          </a:blip>
          <a:srcRect b="3122" l="0" r="0" t="6016"/>
          <a:stretch/>
        </p:blipFill>
        <p:spPr>
          <a:xfrm>
            <a:off x="494835" y="1067905"/>
            <a:ext cx="1708723" cy="2479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korea.kr/newsWeb/resources/attaches/2012.11/27/%EB%8F%84%EC%9E%90%EA%B8%B0.jpg" id="168" name="Shape 168"/>
          <p:cNvPicPr preferRelativeResize="0"/>
          <p:nvPr/>
        </p:nvPicPr>
        <p:blipFill rotWithShape="1">
          <a:blip r:embed="rId4">
            <a:alphaModFix/>
          </a:blip>
          <a:srcRect b="14123" l="0" r="44643" t="2712"/>
          <a:stretch/>
        </p:blipFill>
        <p:spPr>
          <a:xfrm>
            <a:off x="2316932" y="1397000"/>
            <a:ext cx="1790723" cy="2074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ttearth.com/world/asia/korea/seoul/img/national_museum/national_museum33.jpg" id="169" name="Shape 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6885" y="1459240"/>
            <a:ext cx="2864381" cy="2088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사본문 이미지" id="170" name="Shape 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5035" y="986920"/>
            <a:ext cx="1815805" cy="26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7916917" y="829734"/>
            <a:ext cx="1066215" cy="3108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blog.koreadaily.com/_data/user/j/u/s/jussarang/image/2013/11/05141601_1.jpg" id="172" name="Shape 1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1535" y="1681608"/>
            <a:ext cx="1843349" cy="178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ds8.egloos.com/pds/200807/10/57/e0048057_4875d5edd4be3.jpg" id="173" name="Shape 1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25570" y="1681608"/>
            <a:ext cx="1763876" cy="1682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